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Helvetica Neue" panose="020B0604020202020204" charset="0"/>
      <p:regular r:id="rId13"/>
      <p:bold r:id="rId14"/>
      <p:italic r:id="rId15"/>
      <p:boldItalic r:id="rId16"/>
    </p:embeddedFont>
    <p:embeddedFont>
      <p:font typeface="Questrial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64304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486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57e06f3df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57e06f3df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944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57e06f3df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57e06f3df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50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57e06f3df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57e06f3df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294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58622b53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58622b53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507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58622b53d_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58622b53d_6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529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57e06f3d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57e06f3d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434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57e06f3df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57e06f3df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836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58471ca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58471ca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889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58471ca8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58471ca8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pins power req for MC, 0.7A for max current needed for AM, 0.65 minimum, switch solution for speed control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1226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2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7536504" y="3199808"/>
            <a:ext cx="1607496" cy="1955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2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</p:grpSpPr>
        <p:sp>
          <p:nvSpPr>
            <p:cNvPr id="60" name="Google Shape;60;p2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" name="Google Shape;66;p2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7" name="Google Shape;67;p2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" name="Google Shape;69;p2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2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2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5" name="Google Shape;75;p2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2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1" name="Google Shape;81;p2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3" name="Google Shape;83;p2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5" name="Google Shape;85;p2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2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1" name="Google Shape;91;p2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2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2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5" name="Google Shape;95;p2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2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2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2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4" name="Google Shape;104;p2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7" name="Google Shape;107;p2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2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1" name="Google Shape;111;p2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3" name="Google Shape;113;p2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2"/>
          <p:cNvSpPr txBox="1"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sz="3600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"/>
          <p:cNvSpPr txBox="1"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  <a:defRPr sz="15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"/>
          <p:cNvSpPr txBox="1">
            <a:spLocks noGrp="1"/>
          </p:cNvSpPr>
          <p:nvPr>
            <p:ph type="dt" idx="10"/>
          </p:nvPr>
        </p:nvSpPr>
        <p:spPr>
          <a:xfrm>
            <a:off x="5308133" y="405765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7422684" y="4057650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2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7536504" y="3199808"/>
            <a:ext cx="1607496" cy="195550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1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1"/>
          <p:cNvSpPr txBox="1"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1"/>
          <p:cNvSpPr>
            <a:spLocks noGrp="1"/>
          </p:cNvSpPr>
          <p:nvPr>
            <p:ph type="pic" idx="2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body" idx="1"/>
          </p:nvPr>
        </p:nvSpPr>
        <p:spPr>
          <a:xfrm>
            <a:off x="856024" y="3843015"/>
            <a:ext cx="7433144" cy="51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11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 txBox="1"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2"/>
          <p:cNvSpPr txBox="1">
            <a:spLocks noGrp="1"/>
          </p:cNvSpPr>
          <p:nvPr>
            <p:ph type="body" idx="1"/>
          </p:nvPr>
        </p:nvSpPr>
        <p:spPr>
          <a:xfrm>
            <a:off x="856058" y="3314700"/>
            <a:ext cx="7428344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01" name="Google Shape;201;p12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2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12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3"/>
          <p:cNvSpPr txBox="1"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body" idx="1"/>
          </p:nvPr>
        </p:nvSpPr>
        <p:spPr>
          <a:xfrm>
            <a:off x="1290484" y="2524168"/>
            <a:ext cx="6564224" cy="41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body" idx="2"/>
          </p:nvPr>
        </p:nvSpPr>
        <p:spPr>
          <a:xfrm>
            <a:off x="856058" y="3232439"/>
            <a:ext cx="7429502" cy="111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10" name="Google Shape;210;p13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  <a:endParaRPr/>
          </a:p>
        </p:txBody>
      </p:sp>
      <p:sp>
        <p:nvSpPr>
          <p:cNvPr id="211" name="Google Shape;211;p13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13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4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4"/>
          <p:cNvSpPr txBox="1"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4"/>
          <p:cNvSpPr txBox="1">
            <a:spLocks noGrp="1"/>
          </p:cNvSpPr>
          <p:nvPr>
            <p:ph type="body" idx="1"/>
          </p:nvPr>
        </p:nvSpPr>
        <p:spPr>
          <a:xfrm>
            <a:off x="856023" y="3493241"/>
            <a:ext cx="7428379" cy="85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14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5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5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5"/>
          <p:cNvSpPr txBox="1"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28" name="Google Shape;228;p15"/>
          <p:cNvSpPr txBox="1">
            <a:spLocks noGrp="1"/>
          </p:cNvSpPr>
          <p:nvPr>
            <p:ph type="body" idx="2"/>
          </p:nvPr>
        </p:nvSpPr>
        <p:spPr>
          <a:xfrm>
            <a:off x="845939" y="2520197"/>
            <a:ext cx="2406551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29" name="Google Shape;229;p15"/>
          <p:cNvSpPr txBox="1">
            <a:spLocks noGrp="1"/>
          </p:cNvSpPr>
          <p:nvPr>
            <p:ph type="body" idx="3"/>
          </p:nvPr>
        </p:nvSpPr>
        <p:spPr>
          <a:xfrm>
            <a:off x="3386075" y="2008226"/>
            <a:ext cx="238828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30" name="Google Shape;230;p15"/>
          <p:cNvSpPr txBox="1">
            <a:spLocks noGrp="1"/>
          </p:cNvSpPr>
          <p:nvPr>
            <p:ph type="body" idx="4"/>
          </p:nvPr>
        </p:nvSpPr>
        <p:spPr>
          <a:xfrm>
            <a:off x="3378160" y="2522576"/>
            <a:ext cx="2396873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body" idx="5"/>
          </p:nvPr>
        </p:nvSpPr>
        <p:spPr>
          <a:xfrm>
            <a:off x="5889332" y="2005847"/>
            <a:ext cx="239622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32" name="Google Shape;232;p15"/>
          <p:cNvSpPr txBox="1">
            <a:spLocks noGrp="1"/>
          </p:cNvSpPr>
          <p:nvPr>
            <p:ph type="body" idx="6"/>
          </p:nvPr>
        </p:nvSpPr>
        <p:spPr>
          <a:xfrm>
            <a:off x="5889332" y="2520197"/>
            <a:ext cx="2396226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15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6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6"/>
          <p:cNvSpPr txBox="1"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6"/>
          <p:cNvSpPr txBox="1"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1" name="Google Shape;241;p16"/>
          <p:cNvSpPr>
            <a:spLocks noGrp="1"/>
          </p:cNvSpPr>
          <p:nvPr>
            <p:ph type="pic" idx="2"/>
          </p:nvPr>
        </p:nvSpPr>
        <p:spPr>
          <a:xfrm>
            <a:off x="856060" y="2000249"/>
            <a:ext cx="2396430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2" name="Google Shape;242;p16"/>
          <p:cNvSpPr txBox="1">
            <a:spLocks noGrp="1"/>
          </p:cNvSpPr>
          <p:nvPr>
            <p:ph type="body" idx="3"/>
          </p:nvPr>
        </p:nvSpPr>
        <p:spPr>
          <a:xfrm>
            <a:off x="856060" y="3735644"/>
            <a:ext cx="2396430" cy="61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43" name="Google Shape;243;p16"/>
          <p:cNvSpPr txBox="1">
            <a:spLocks noGrp="1"/>
          </p:cNvSpPr>
          <p:nvPr>
            <p:ph type="body" idx="4"/>
          </p:nvPr>
        </p:nvSpPr>
        <p:spPr>
          <a:xfrm>
            <a:off x="3366790" y="3303447"/>
            <a:ext cx="240030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4" name="Google Shape;244;p16"/>
          <p:cNvSpPr>
            <a:spLocks noGrp="1"/>
          </p:cNvSpPr>
          <p:nvPr>
            <p:ph type="pic" idx="5"/>
          </p:nvPr>
        </p:nvSpPr>
        <p:spPr>
          <a:xfrm>
            <a:off x="3366790" y="2000249"/>
            <a:ext cx="2399205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5" name="Google Shape;245;p16"/>
          <p:cNvSpPr txBox="1">
            <a:spLocks noGrp="1"/>
          </p:cNvSpPr>
          <p:nvPr>
            <p:ph type="body" idx="6"/>
          </p:nvPr>
        </p:nvSpPr>
        <p:spPr>
          <a:xfrm>
            <a:off x="3365695" y="3735643"/>
            <a:ext cx="2400300" cy="60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46" name="Google Shape;246;p16"/>
          <p:cNvSpPr txBox="1">
            <a:spLocks noGrp="1"/>
          </p:cNvSpPr>
          <p:nvPr>
            <p:ph type="body" idx="7"/>
          </p:nvPr>
        </p:nvSpPr>
        <p:spPr>
          <a:xfrm>
            <a:off x="5889426" y="3303446"/>
            <a:ext cx="2393056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7" name="Google Shape;247;p16"/>
          <p:cNvSpPr>
            <a:spLocks noGrp="1"/>
          </p:cNvSpPr>
          <p:nvPr>
            <p:ph type="pic" idx="8"/>
          </p:nvPr>
        </p:nvSpPr>
        <p:spPr>
          <a:xfrm>
            <a:off x="5889332" y="2000249"/>
            <a:ext cx="2396227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8" name="Google Shape;248;p16"/>
          <p:cNvSpPr txBox="1">
            <a:spLocks noGrp="1"/>
          </p:cNvSpPr>
          <p:nvPr>
            <p:ph type="body" idx="9"/>
          </p:nvPr>
        </p:nvSpPr>
        <p:spPr>
          <a:xfrm>
            <a:off x="5889332" y="3735641"/>
            <a:ext cx="2396226" cy="607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49" name="Google Shape;249;p1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16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7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7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7"/>
          <p:cNvSpPr txBox="1">
            <a:spLocks noGrp="1"/>
          </p:cNvSpPr>
          <p:nvPr>
            <p:ph type="body" idx="1"/>
          </p:nvPr>
        </p:nvSpPr>
        <p:spPr>
          <a:xfrm rot="5400000">
            <a:off x="3242667" y="-699491"/>
            <a:ext cx="2656286" cy="74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1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17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8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8"/>
          <p:cNvSpPr txBox="1">
            <a:spLocks noGrp="1"/>
          </p:cNvSpPr>
          <p:nvPr>
            <p:ph type="title"/>
          </p:nvPr>
        </p:nvSpPr>
        <p:spPr>
          <a:xfrm rot="5400000">
            <a:off x="5590580" y="1648422"/>
            <a:ext cx="3886201" cy="150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8"/>
          <p:cNvSpPr txBox="1">
            <a:spLocks noGrp="1"/>
          </p:cNvSpPr>
          <p:nvPr>
            <p:ph type="body" idx="1"/>
          </p:nvPr>
        </p:nvSpPr>
        <p:spPr>
          <a:xfrm rot="5400000">
            <a:off x="1818678" y="-505421"/>
            <a:ext cx="3886201" cy="581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18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3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body" idx="1"/>
          </p:nvPr>
        </p:nvSpPr>
        <p:spPr>
          <a:xfrm>
            <a:off x="856058" y="1687114"/>
            <a:ext cx="3658792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2"/>
          </p:nvPr>
        </p:nvSpPr>
        <p:spPr>
          <a:xfrm>
            <a:off x="4629151" y="1687114"/>
            <a:ext cx="365640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5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6"/>
          <p:cNvSpPr txBox="1"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50" name="Google Shape;150;p6"/>
          <p:cNvSpPr txBox="1">
            <a:spLocks noGrp="1"/>
          </p:cNvSpPr>
          <p:nvPr>
            <p:ph type="body" idx="2"/>
          </p:nvPr>
        </p:nvSpPr>
        <p:spPr>
          <a:xfrm>
            <a:off x="856058" y="2305048"/>
            <a:ext cx="3658793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6"/>
          <p:cNvSpPr txBox="1">
            <a:spLocks noGrp="1"/>
          </p:cNvSpPr>
          <p:nvPr>
            <p:ph type="body" idx="3"/>
          </p:nvPr>
        </p:nvSpPr>
        <p:spPr>
          <a:xfrm>
            <a:off x="4800606" y="1687114"/>
            <a:ext cx="3484952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52" name="Google Shape;152;p6"/>
          <p:cNvSpPr txBox="1">
            <a:spLocks noGrp="1"/>
          </p:cNvSpPr>
          <p:nvPr>
            <p:ph type="body" idx="4"/>
          </p:nvPr>
        </p:nvSpPr>
        <p:spPr>
          <a:xfrm>
            <a:off x="4629150" y="2305048"/>
            <a:ext cx="3656408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6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7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8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9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9"/>
          <p:cNvSpPr txBox="1"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9"/>
          <p:cNvSpPr txBox="1">
            <a:spLocks noGrp="1"/>
          </p:cNvSpPr>
          <p:nvPr>
            <p:ph type="body" idx="1"/>
          </p:nvPr>
        </p:nvSpPr>
        <p:spPr>
          <a:xfrm>
            <a:off x="3867150" y="444499"/>
            <a:ext cx="4418407" cy="38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9"/>
          <p:cNvSpPr txBox="1">
            <a:spLocks noGrp="1"/>
          </p:cNvSpPr>
          <p:nvPr>
            <p:ph type="body" idx="2"/>
          </p:nvPr>
        </p:nvSpPr>
        <p:spPr>
          <a:xfrm>
            <a:off x="860029" y="1687114"/>
            <a:ext cx="289202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175" name="Google Shape;175;p9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9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9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0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0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0"/>
          <p:cNvSpPr>
            <a:spLocks noGrp="1"/>
          </p:cNvSpPr>
          <p:nvPr>
            <p:ph type="pic" idx="2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625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1"/>
          </p:nvPr>
        </p:nvSpPr>
        <p:spPr>
          <a:xfrm>
            <a:off x="856058" y="1687114"/>
            <a:ext cx="4450883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0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10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21">
            <a:alphaModFix/>
          </a:blip>
          <a:srcRect l="7825" t="5464" r="7558" b="13940"/>
          <a:stretch/>
        </p:blipFill>
        <p:spPr>
          <a:xfrm>
            <a:off x="8426586" y="4282586"/>
            <a:ext cx="717415" cy="872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 descr="\\DROBO-FS\QuickDrops\JB\PPTX NG\Droplets\LightingOverlay.png"/>
          <p:cNvPicPr preferRelativeResize="0"/>
          <p:nvPr/>
        </p:nvPicPr>
        <p:blipFill rotWithShape="1">
          <a:blip r:embed="rId22">
            <a:alphaModFix amt="30000"/>
          </a:blip>
          <a:srcRect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9;p1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10" name="Google Shape;10;p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1" name="Google Shape;11;p1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7" name="Google Shape;17;p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8" name="Google Shape;18;p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1" name="Google Shape;21;p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" name="Google Shape;22;p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3" name="Google Shape;23;p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" name="Google Shape;25;p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" name="Google Shape;26;p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1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" name="Google Shape;33;p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4" name="Google Shape;34;p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7" name="Google Shape;37;p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38;p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9" name="Google Shape;39;p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" name="Google Shape;40;p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" name="Google Shape;47;p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1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9" name="Google Shape;49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1" name="Google Shape;51;p1"/>
          <p:cNvPicPr preferRelativeResize="0"/>
          <p:nvPr/>
        </p:nvPicPr>
        <p:blipFill rotWithShape="1">
          <a:blip r:embed="rId21">
            <a:alphaModFix/>
          </a:blip>
          <a:srcRect l="7825" t="5464" r="7558" b="13940"/>
          <a:stretch/>
        </p:blipFill>
        <p:spPr>
          <a:xfrm>
            <a:off x="8426586" y="4282586"/>
            <a:ext cx="717415" cy="87273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"/>
          <p:cNvSpPr txBox="1"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71475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4766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575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3" name="Google Shape;53;p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"/>
          <p:cNvSpPr txBox="1">
            <a:spLocks noGrp="1"/>
          </p:cNvSpPr>
          <p:nvPr>
            <p:ph type="ftr" idx="11"/>
          </p:nvPr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"/>
              <a:t>ECEN 403: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"/>
              <a:t>Active Ankle-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"/>
              <a:t>Foot Orthosis (AAFO)</a:t>
            </a:r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</a:pPr>
            <a:r>
              <a:rPr lang="en"/>
              <a:t>Polina Golikova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</a:pPr>
            <a:r>
              <a:rPr lang="en"/>
              <a:t>Alfred Boss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</a:pPr>
            <a:r>
              <a:rPr lang="en"/>
              <a:t>Christopher Galik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</a:pPr>
            <a:r>
              <a:rPr lang="en"/>
              <a:t>Tyler Pierce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101" y="1044625"/>
            <a:ext cx="7013800" cy="32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8"/>
          <p:cNvSpPr txBox="1">
            <a:spLocks noGrp="1"/>
          </p:cNvSpPr>
          <p:nvPr>
            <p:ph type="title" idx="4294967295"/>
          </p:nvPr>
        </p:nvSpPr>
        <p:spPr>
          <a:xfrm>
            <a:off x="2414260" y="88763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 Execution Plan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  <p:sp>
        <p:nvSpPr>
          <p:cNvPr id="279" name="Google Shape;279;p20"/>
          <p:cNvSpPr txBox="1">
            <a:spLocks noGrp="1"/>
          </p:cNvSpPr>
          <p:nvPr>
            <p:ph type="body" idx="1"/>
          </p:nvPr>
        </p:nvSpPr>
        <p:spPr>
          <a:xfrm>
            <a:off x="376900" y="1274800"/>
            <a:ext cx="5631300" cy="306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675" algn="l" rtl="0">
              <a:spcBef>
                <a:spcPts val="800"/>
              </a:spcBef>
              <a:spcAft>
                <a:spcPts val="0"/>
              </a:spcAft>
              <a:buSzPts val="1450"/>
              <a:buChar char="•"/>
            </a:pPr>
            <a:r>
              <a:rPr lang="en" sz="1450"/>
              <a:t>EMG sensors and FSR sensors will measure electrical activity and pressure in the leg and foot.</a:t>
            </a:r>
            <a:endParaRPr sz="1450"/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SzPts val="1450"/>
              <a:buChar char="•"/>
            </a:pPr>
            <a:r>
              <a:rPr lang="en" sz="1450"/>
              <a:t>The AAFO will transport signals from the 2 sensors to the MCU.</a:t>
            </a:r>
            <a:endParaRPr sz="1450"/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SzPts val="1450"/>
              <a:buChar char="•"/>
            </a:pPr>
            <a:r>
              <a:rPr lang="en" sz="1450"/>
              <a:t>The microcontroller will interpret signals and determine which stage of gait the user is in and supply corresponding motor control. </a:t>
            </a:r>
            <a:endParaRPr sz="1450"/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SzPts val="1450"/>
              <a:buChar char="•"/>
            </a:pPr>
            <a:r>
              <a:rPr lang="en" sz="1450"/>
              <a:t>The motion system, which acts as an artificial muscle, will move the joint by attaching to a rigid structure.</a:t>
            </a:r>
            <a:endParaRPr sz="145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0" name="Google Shape;2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089" y="4057000"/>
            <a:ext cx="6479425" cy="70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281" name="Google Shape;28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125" y="174100"/>
            <a:ext cx="2959749" cy="3661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856050" y="463894"/>
            <a:ext cx="7429500" cy="589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System - EMG Sensor</a:t>
            </a:r>
            <a:endParaRPr/>
          </a:p>
        </p:txBody>
      </p:sp>
      <p:sp>
        <p:nvSpPr>
          <p:cNvPr id="287" name="Google Shape;287;p21"/>
          <p:cNvSpPr txBox="1">
            <a:spLocks noGrp="1"/>
          </p:cNvSpPr>
          <p:nvPr>
            <p:ph type="body" idx="1"/>
          </p:nvPr>
        </p:nvSpPr>
        <p:spPr>
          <a:xfrm>
            <a:off x="3479450" y="1255775"/>
            <a:ext cx="4905900" cy="325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Accomplishments </a:t>
            </a:r>
            <a:endParaRPr/>
          </a:p>
          <a:p>
            <a:pPr marL="457200" lvl="0" indent="-317500" algn="l" rtl="0">
              <a:spcBef>
                <a:spcPts val="75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Simulated EMG Sensor System on paper.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Confirmed power requirements match expected.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Finalized muscles to be observed.</a:t>
            </a:r>
            <a:endParaRPr sz="1400"/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Ongoing progress/problems</a:t>
            </a:r>
            <a:endParaRPr sz="1400"/>
          </a:p>
          <a:p>
            <a:pPr marL="457200" lvl="0" indent="-317500" algn="l" rtl="0">
              <a:spcBef>
                <a:spcPts val="75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Artificial Muscle interferes with signals and placement of EMG sensor.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Need for Magnetic Shielding identified.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Awaiting arrival of parts to begin testing.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Identify precise location of sensor on muscle</a:t>
            </a:r>
            <a:endParaRPr sz="14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88" name="Google Shape;288;p21"/>
          <p:cNvGrpSpPr/>
          <p:nvPr/>
        </p:nvGrpSpPr>
        <p:grpSpPr>
          <a:xfrm>
            <a:off x="304225" y="1427112"/>
            <a:ext cx="3148200" cy="2987312"/>
            <a:chOff x="288025" y="1708312"/>
            <a:chExt cx="3148200" cy="2987312"/>
          </a:xfrm>
        </p:grpSpPr>
        <p:pic>
          <p:nvPicPr>
            <p:cNvPr id="289" name="Google Shape;289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6562" y="1708312"/>
              <a:ext cx="3011124" cy="169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8025" y="3402725"/>
              <a:ext cx="3148200" cy="129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21"/>
            <p:cNvSpPr/>
            <p:nvPr/>
          </p:nvSpPr>
          <p:spPr>
            <a:xfrm>
              <a:off x="324200" y="4338725"/>
              <a:ext cx="210600" cy="3567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 rot="2887563">
              <a:off x="1087245" y="4252082"/>
              <a:ext cx="112810" cy="364788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 rot="-745672">
              <a:off x="2588093" y="4313522"/>
              <a:ext cx="147762" cy="364801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 rot="-377331">
              <a:off x="3167880" y="4237498"/>
              <a:ext cx="147890" cy="364656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1790611" y="4301975"/>
              <a:ext cx="286200" cy="387900"/>
            </a:xfrm>
            <a:prstGeom prst="rect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394450" y="1734550"/>
              <a:ext cx="1015800" cy="89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"/>
          <p:cNvSpPr txBox="1">
            <a:spLocks noGrp="1"/>
          </p:cNvSpPr>
          <p:nvPr>
            <p:ph type="title"/>
          </p:nvPr>
        </p:nvSpPr>
        <p:spPr>
          <a:xfrm>
            <a:off x="856050" y="463900"/>
            <a:ext cx="76101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 Dimensions and Pressure Sensor Locations</a:t>
            </a:r>
            <a:endParaRPr/>
          </a:p>
        </p:txBody>
      </p:sp>
      <p:pic>
        <p:nvPicPr>
          <p:cNvPr id="302" name="Google Shape;3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375" y="1405200"/>
            <a:ext cx="1675483" cy="29727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3" name="Google Shape;3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6900" y="1405200"/>
            <a:ext cx="905950" cy="1889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4" name="Google Shape;30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4019" y="1405200"/>
            <a:ext cx="1593357" cy="29727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5" name="Google Shape;305;p22"/>
          <p:cNvPicPr preferRelativeResize="0"/>
          <p:nvPr/>
        </p:nvPicPr>
        <p:blipFill rotWithShape="1">
          <a:blip r:embed="rId6">
            <a:alphaModFix/>
          </a:blip>
          <a:srcRect l="10329" t="634" r="23282" b="4614"/>
          <a:stretch/>
        </p:blipFill>
        <p:spPr>
          <a:xfrm>
            <a:off x="362016" y="1643175"/>
            <a:ext cx="1611233" cy="306605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6" name="Google Shape;30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1375" y="3646025"/>
            <a:ext cx="634450" cy="4123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307" name="Google Shape;307;p22"/>
          <p:cNvPicPr preferRelativeResize="0"/>
          <p:nvPr/>
        </p:nvPicPr>
        <p:blipFill rotWithShape="1">
          <a:blip r:embed="rId8">
            <a:alphaModFix/>
          </a:blip>
          <a:srcRect l="25161" t="79883" r="23593" b="12392"/>
          <a:stretch/>
        </p:blipFill>
        <p:spPr>
          <a:xfrm>
            <a:off x="387950" y="4670000"/>
            <a:ext cx="1559379" cy="31337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2"/>
          <p:cNvSpPr txBox="1">
            <a:spLocks noGrp="1"/>
          </p:cNvSpPr>
          <p:nvPr>
            <p:ph type="body" idx="1"/>
          </p:nvPr>
        </p:nvSpPr>
        <p:spPr>
          <a:xfrm>
            <a:off x="2068300" y="1432000"/>
            <a:ext cx="3117000" cy="254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Accomplishments</a:t>
            </a:r>
            <a:endParaRPr/>
          </a:p>
          <a:p>
            <a:pPr marL="457200" lvl="0" indent="-304800" algn="l" rtl="0">
              <a:spcBef>
                <a:spcPts val="75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I</a:t>
            </a:r>
            <a:r>
              <a:rPr lang="en" sz="1400"/>
              <a:t>dentified foot dimensions and pressure sensor locations (in X &amp; Y dimensions and between soft &amp; rigid supports).</a:t>
            </a:r>
            <a:endParaRPr sz="14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Ongoing progress/problems</a:t>
            </a:r>
            <a:endParaRPr sz="1400"/>
          </a:p>
          <a:p>
            <a:pPr marL="457200" lvl="0" indent="-317500" algn="l" rtl="0">
              <a:spcBef>
                <a:spcPts val="75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Exact location in Z is TBD.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Pressure Sensor System Development</a:t>
            </a:r>
            <a:endParaRPr/>
          </a:p>
        </p:txBody>
      </p:sp>
      <p:sp>
        <p:nvSpPr>
          <p:cNvPr id="314" name="Google Shape;314;p23"/>
          <p:cNvSpPr txBox="1">
            <a:spLocks noGrp="1"/>
          </p:cNvSpPr>
          <p:nvPr>
            <p:ph type="body" idx="1"/>
          </p:nvPr>
        </p:nvSpPr>
        <p:spPr>
          <a:xfrm>
            <a:off x="3447053" y="1687125"/>
            <a:ext cx="5087100" cy="2656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Accomplishments</a:t>
            </a:r>
            <a:endParaRPr/>
          </a:p>
          <a:p>
            <a:pPr marL="457200" lvl="0" indent="-317500" algn="l" rtl="0">
              <a:spcBef>
                <a:spcPts val="75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Pressure Sensor system (including circuit) designed and parts identified.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Simulated circuit on paper.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Confirmed power requirements match expected.</a:t>
            </a:r>
            <a:endParaRPr sz="1400"/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Ongoing progress/problems</a:t>
            </a:r>
            <a:endParaRPr sz="1400"/>
          </a:p>
          <a:p>
            <a:pPr marL="457200" lvl="0" indent="-317500" algn="l" rtl="0">
              <a:spcBef>
                <a:spcPts val="75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Awaiting arrival of parts to begin testing.</a:t>
            </a:r>
            <a:endParaRPr sz="1400"/>
          </a:p>
        </p:txBody>
      </p:sp>
      <p:grpSp>
        <p:nvGrpSpPr>
          <p:cNvPr id="315" name="Google Shape;315;p23"/>
          <p:cNvGrpSpPr/>
          <p:nvPr/>
        </p:nvGrpSpPr>
        <p:grpSpPr>
          <a:xfrm>
            <a:off x="324202" y="1712516"/>
            <a:ext cx="3031000" cy="2605411"/>
            <a:chOff x="205750" y="1479225"/>
            <a:chExt cx="2796900" cy="2291075"/>
          </a:xfrm>
        </p:grpSpPr>
        <p:pic>
          <p:nvPicPr>
            <p:cNvPr id="316" name="Google Shape;316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5750" y="1479225"/>
              <a:ext cx="2796900" cy="229107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grpSp>
          <p:nvGrpSpPr>
            <p:cNvPr id="317" name="Google Shape;317;p23"/>
            <p:cNvGrpSpPr/>
            <p:nvPr/>
          </p:nvGrpSpPr>
          <p:grpSpPr>
            <a:xfrm>
              <a:off x="205754" y="2755592"/>
              <a:ext cx="1398875" cy="1014583"/>
              <a:chOff x="280338" y="3829225"/>
              <a:chExt cx="1653712" cy="1210575"/>
            </a:xfrm>
          </p:grpSpPr>
          <p:pic>
            <p:nvPicPr>
              <p:cNvPr id="318" name="Google Shape;318;p23"/>
              <p:cNvPicPr preferRelativeResize="0"/>
              <p:nvPr/>
            </p:nvPicPr>
            <p:blipFill rotWithShape="1">
              <a:blip r:embed="rId4">
                <a:alphaModFix/>
              </a:blip>
              <a:srcRect l="10405" t="20569" r="15000" b="22356"/>
              <a:stretch/>
            </p:blipFill>
            <p:spPr>
              <a:xfrm>
                <a:off x="1053400" y="3829225"/>
                <a:ext cx="880650" cy="673786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319" name="Google Shape;319;p23"/>
              <p:cNvPicPr preferRelativeResize="0"/>
              <p:nvPr/>
            </p:nvPicPr>
            <p:blipFill rotWithShape="1">
              <a:blip r:embed="rId5">
                <a:alphaModFix/>
              </a:blip>
              <a:srcRect l="7821" t="9016" r="20555" b="3356"/>
              <a:stretch/>
            </p:blipFill>
            <p:spPr>
              <a:xfrm>
                <a:off x="280350" y="3829225"/>
                <a:ext cx="779299" cy="1210575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320" name="Google Shape;320;p23"/>
              <p:cNvPicPr preferRelativeResize="0"/>
              <p:nvPr/>
            </p:nvPicPr>
            <p:blipFill rotWithShape="1">
              <a:blip r:embed="rId6">
                <a:alphaModFix/>
              </a:blip>
              <a:srcRect r="6384" b="11433"/>
              <a:stretch/>
            </p:blipFill>
            <p:spPr>
              <a:xfrm>
                <a:off x="1053400" y="4338843"/>
                <a:ext cx="880650" cy="700956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321" name="Google Shape;321;p23"/>
              <p:cNvPicPr preferRelativeResize="0"/>
              <p:nvPr/>
            </p:nvPicPr>
            <p:blipFill rotWithShape="1">
              <a:blip r:embed="rId7">
                <a:alphaModFix/>
              </a:blip>
              <a:srcRect l="10342" t="10836" r="27317" b="26123"/>
              <a:stretch/>
            </p:blipFill>
            <p:spPr>
              <a:xfrm>
                <a:off x="280338" y="4504075"/>
                <a:ext cx="445725" cy="535720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</p:grpSp>
        <p:sp>
          <p:nvSpPr>
            <p:cNvPr id="322" name="Google Shape;322;p23"/>
            <p:cNvSpPr/>
            <p:nvPr/>
          </p:nvSpPr>
          <p:spPr>
            <a:xfrm>
              <a:off x="1626275" y="3214950"/>
              <a:ext cx="1356000" cy="4215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"/>
          <p:cNvSpPr txBox="1">
            <a:spLocks noGrp="1"/>
          </p:cNvSpPr>
          <p:nvPr>
            <p:ph type="title"/>
          </p:nvPr>
        </p:nvSpPr>
        <p:spPr>
          <a:xfrm>
            <a:off x="856050" y="463895"/>
            <a:ext cx="7429500" cy="63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 System - Polina</a:t>
            </a:r>
            <a:endParaRPr/>
          </a:p>
        </p:txBody>
      </p:sp>
      <p:sp>
        <p:nvSpPr>
          <p:cNvPr id="328" name="Google Shape;328;p24"/>
          <p:cNvSpPr txBox="1">
            <a:spLocks noGrp="1"/>
          </p:cNvSpPr>
          <p:nvPr>
            <p:ph type="body" idx="1"/>
          </p:nvPr>
        </p:nvSpPr>
        <p:spPr>
          <a:xfrm>
            <a:off x="353250" y="1263700"/>
            <a:ext cx="6005700" cy="307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spcBef>
                <a:spcPts val="75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Accomplishments - 12 hours</a:t>
            </a:r>
            <a:endParaRPr/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Began preliminary coding and implemented calibration </a:t>
            </a:r>
            <a:endParaRPr/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Continuously verified and uploaded code to arduino</a:t>
            </a:r>
            <a:endParaRPr/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Ongoing progress/problems and plans</a:t>
            </a:r>
            <a:endParaRPr/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Collect sample data from EMG sensors to use for testing</a:t>
            </a:r>
            <a:endParaRPr/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Modify code to match raw data </a:t>
            </a:r>
            <a:endParaRPr/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Finalize motor output function</a:t>
            </a:r>
            <a:endParaRPr/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Test collected data with finalized code </a:t>
            </a:r>
            <a:endParaRPr/>
          </a:p>
        </p:txBody>
      </p:sp>
      <p:pic>
        <p:nvPicPr>
          <p:cNvPr id="329" name="Google Shape;3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200" y="1097512"/>
            <a:ext cx="2842124" cy="28668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"/>
          <p:cNvSpPr txBox="1">
            <a:spLocks noGrp="1"/>
          </p:cNvSpPr>
          <p:nvPr>
            <p:ph type="title"/>
          </p:nvPr>
        </p:nvSpPr>
        <p:spPr>
          <a:xfrm>
            <a:off x="38410" y="224213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Muscle/Motion System Development</a:t>
            </a:r>
            <a:endParaRPr/>
          </a:p>
        </p:txBody>
      </p:sp>
      <p:sp>
        <p:nvSpPr>
          <p:cNvPr id="335" name="Google Shape;335;p25"/>
          <p:cNvSpPr txBox="1"/>
          <p:nvPr/>
        </p:nvSpPr>
        <p:spPr>
          <a:xfrm>
            <a:off x="6405900" y="736025"/>
            <a:ext cx="2738100" cy="8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6" name="Google Shape;3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575" y="2613275"/>
            <a:ext cx="3406759" cy="212922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5"/>
          <p:cNvSpPr txBox="1">
            <a:spLocks noGrp="1"/>
          </p:cNvSpPr>
          <p:nvPr>
            <p:ph type="body" idx="1"/>
          </p:nvPr>
        </p:nvSpPr>
        <p:spPr>
          <a:xfrm>
            <a:off x="353250" y="1263700"/>
            <a:ext cx="6005700" cy="307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spcBef>
                <a:spcPts val="75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Accomplishments </a:t>
            </a:r>
            <a:endParaRPr/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Threshold Magnetic field for human body addressed</a:t>
            </a:r>
            <a:endParaRPr/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Design Optimization</a:t>
            </a:r>
            <a:endParaRPr/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Analytical Simulations</a:t>
            </a:r>
            <a:endParaRPr/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Ongoing progress/problems and plans</a:t>
            </a:r>
            <a:endParaRPr/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Part quality could cause further optimization and design problems</a:t>
            </a:r>
            <a:endParaRPr/>
          </a:p>
          <a:p>
            <a:pPr marL="91440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8" name="Google Shape;3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6071575" y="559950"/>
            <a:ext cx="3406759" cy="21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 Design</a:t>
            </a:r>
            <a:endParaRPr/>
          </a:p>
        </p:txBody>
      </p:sp>
      <p:sp>
        <p:nvSpPr>
          <p:cNvPr id="344" name="Google Shape;344;p26"/>
          <p:cNvSpPr txBox="1">
            <a:spLocks noGrp="1"/>
          </p:cNvSpPr>
          <p:nvPr>
            <p:ph type="body" idx="1"/>
          </p:nvPr>
        </p:nvSpPr>
        <p:spPr>
          <a:xfrm>
            <a:off x="856050" y="1449076"/>
            <a:ext cx="7429500" cy="2987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spcBef>
                <a:spcPts val="75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Accomplishments</a:t>
            </a:r>
            <a:endParaRPr/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Subsystem components and component dimensions finalized</a:t>
            </a:r>
            <a:endParaRPr/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Ongoing progress/problems and plans</a:t>
            </a:r>
            <a:endParaRPr/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Artificial Muscle needs to be moved to front of foot</a:t>
            </a:r>
            <a:endParaRPr/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Potential conflict with AM and EMG sensor due to electromagnetic waves</a:t>
            </a:r>
            <a:endParaRPr/>
          </a:p>
          <a:p>
            <a:pPr marL="1371600" lvl="2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Shielding material may be needed - soft support material</a:t>
            </a:r>
            <a:endParaRPr/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Draft potential solutions in CAD</a:t>
            </a:r>
            <a:endParaRPr/>
          </a:p>
        </p:txBody>
      </p:sp>
      <p:pic>
        <p:nvPicPr>
          <p:cNvPr id="345" name="Google Shape;3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775" y="75313"/>
            <a:ext cx="2749775" cy="18859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7"/>
          <p:cNvSpPr txBox="1">
            <a:spLocks noGrp="1"/>
          </p:cNvSpPr>
          <p:nvPr>
            <p:ph type="title"/>
          </p:nvPr>
        </p:nvSpPr>
        <p:spPr>
          <a:xfrm>
            <a:off x="856060" y="261888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System</a:t>
            </a:r>
            <a:endParaRPr/>
          </a:p>
        </p:txBody>
      </p:sp>
      <p:sp>
        <p:nvSpPr>
          <p:cNvPr id="351" name="Google Shape;351;p27"/>
          <p:cNvSpPr txBox="1">
            <a:spLocks noGrp="1"/>
          </p:cNvSpPr>
          <p:nvPr>
            <p:ph type="body" idx="1"/>
          </p:nvPr>
        </p:nvSpPr>
        <p:spPr>
          <a:xfrm>
            <a:off x="820000" y="1370702"/>
            <a:ext cx="7429500" cy="322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spcBef>
                <a:spcPts val="75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Accomplishments</a:t>
            </a:r>
            <a:endParaRPr/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Battery acquired - 11.1V LiPo, 4000mAh</a:t>
            </a:r>
            <a:endParaRPr/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Design constraints addressed (Artificial Muscle &amp; Microcontroller)</a:t>
            </a:r>
            <a:endParaRPr/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Ongoing progress/problems and plans</a:t>
            </a:r>
            <a:endParaRPr/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H-bridge to address AM movement requirements &amp; interface AM and MC</a:t>
            </a:r>
            <a:endParaRPr/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Resistor switches for “high speed” and “medium speed” movement</a:t>
            </a:r>
            <a:endParaRPr/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Breadboard testing once AM is built</a:t>
            </a:r>
            <a:endParaRPr/>
          </a:p>
        </p:txBody>
      </p:sp>
      <p:pic>
        <p:nvPicPr>
          <p:cNvPr id="352" name="Google Shape;3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024" y="642050"/>
            <a:ext cx="2771475" cy="1516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CT_theme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433</Words>
  <Application>Microsoft Office PowerPoint</Application>
  <PresentationFormat>On-screen Show (16:9)</PresentationFormat>
  <Paragraphs>68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Helvetica Neue</vt:lpstr>
      <vt:lpstr>Arial</vt:lpstr>
      <vt:lpstr>Questrial</vt:lpstr>
      <vt:lpstr>PACT_theme</vt:lpstr>
      <vt:lpstr>ECEN 403:  Active Ankle- Foot Orthosis (AAFO)</vt:lpstr>
      <vt:lpstr>System Overview</vt:lpstr>
      <vt:lpstr>Sensor System - EMG Sensor</vt:lpstr>
      <vt:lpstr>Foot Dimensions and Pressure Sensor Locations</vt:lpstr>
      <vt:lpstr>Pressure Sensor System Development</vt:lpstr>
      <vt:lpstr>Microcontroller System - Polina</vt:lpstr>
      <vt:lpstr>Artificial Muscle/Motion System Development</vt:lpstr>
      <vt:lpstr>Structural Design</vt:lpstr>
      <vt:lpstr>Power System</vt:lpstr>
      <vt:lpstr>Updated Execution Plan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ECEN 403:  Active Ankle- Foot Orthosis (AAFO)</dc:title>
  <dc:creator>Chris</dc:creator>
  <cp:lastModifiedBy>Chris</cp:lastModifiedBy>
  <cp:revision>1</cp:revision>
  <dcterms:modified xsi:type="dcterms:W3CDTF">2018-10-31T15:36:44Z</dcterms:modified>
</cp:coreProperties>
</file>